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A8FF081-53F4-4B4D-B120-333813F8DD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D4641B-4105-4561-86B2-C014D3DE05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994CE5-A793-4780-A118-BD6522BF78BF}"/>
              </a:ext>
            </a:extLst>
          </p:cNvPr>
          <p:cNvSpPr>
            <a:spLocks noGrp="1" noChangeArrowheads="1"/>
          </p:cNvSpPr>
          <p:nvPr>
            <p:ph type="sldNum" sz="quarter" idx="12"/>
          </p:nvPr>
        </p:nvSpPr>
        <p:spPr>
          <a:ln/>
        </p:spPr>
        <p:txBody>
          <a:bodyPr/>
          <a:lstStyle>
            <a:lvl1pPr>
              <a:defRPr/>
            </a:lvl1pPr>
          </a:lstStyle>
          <a:p>
            <a:pPr>
              <a:defRPr/>
            </a:pPr>
            <a:fld id="{DFF0B7D8-5C6F-42C8-84A0-1E492BB976B1}" type="slidenum">
              <a:rPr lang="en-US" altLang="en-US"/>
              <a:pPr>
                <a:defRPr/>
              </a:pPr>
              <a:t>‹#›</a:t>
            </a:fld>
            <a:endParaRPr lang="en-US" altLang="en-US"/>
          </a:p>
        </p:txBody>
      </p:sp>
    </p:spTree>
    <p:extLst>
      <p:ext uri="{BB962C8B-B14F-4D97-AF65-F5344CB8AC3E}">
        <p14:creationId xmlns:p14="http://schemas.microsoft.com/office/powerpoint/2010/main" val="366502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C877D5-E88E-4893-B114-283514A3A1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47EF8A-0CCC-4AEA-A5A3-A31DF88AE4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6EC119-84DE-432E-AE4B-F1B2E881C54F}"/>
              </a:ext>
            </a:extLst>
          </p:cNvPr>
          <p:cNvSpPr>
            <a:spLocks noGrp="1" noChangeArrowheads="1"/>
          </p:cNvSpPr>
          <p:nvPr>
            <p:ph type="sldNum" sz="quarter" idx="12"/>
          </p:nvPr>
        </p:nvSpPr>
        <p:spPr>
          <a:ln/>
        </p:spPr>
        <p:txBody>
          <a:bodyPr/>
          <a:lstStyle>
            <a:lvl1pPr>
              <a:defRPr/>
            </a:lvl1pPr>
          </a:lstStyle>
          <a:p>
            <a:pPr>
              <a:defRPr/>
            </a:pPr>
            <a:fld id="{9E92B7D8-CDED-43C7-8648-95A9235FE8E4}" type="slidenum">
              <a:rPr lang="en-US" altLang="en-US"/>
              <a:pPr>
                <a:defRPr/>
              </a:pPr>
              <a:t>‹#›</a:t>
            </a:fld>
            <a:endParaRPr lang="en-US" altLang="en-US"/>
          </a:p>
        </p:txBody>
      </p:sp>
    </p:spTree>
    <p:extLst>
      <p:ext uri="{BB962C8B-B14F-4D97-AF65-F5344CB8AC3E}">
        <p14:creationId xmlns:p14="http://schemas.microsoft.com/office/powerpoint/2010/main" val="346027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127127-5E40-4070-B5F7-3AB0AC1D36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535035-75B5-4E1B-8CBA-9616DE6266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123933-786C-47CE-BAA9-6E8B3B4E18AE}"/>
              </a:ext>
            </a:extLst>
          </p:cNvPr>
          <p:cNvSpPr>
            <a:spLocks noGrp="1" noChangeArrowheads="1"/>
          </p:cNvSpPr>
          <p:nvPr>
            <p:ph type="sldNum" sz="quarter" idx="12"/>
          </p:nvPr>
        </p:nvSpPr>
        <p:spPr>
          <a:ln/>
        </p:spPr>
        <p:txBody>
          <a:bodyPr/>
          <a:lstStyle>
            <a:lvl1pPr>
              <a:defRPr/>
            </a:lvl1pPr>
          </a:lstStyle>
          <a:p>
            <a:pPr>
              <a:defRPr/>
            </a:pPr>
            <a:fld id="{B8F7C879-EF56-4A2C-ADED-560A553F7E1D}" type="slidenum">
              <a:rPr lang="en-US" altLang="en-US"/>
              <a:pPr>
                <a:defRPr/>
              </a:pPr>
              <a:t>‹#›</a:t>
            </a:fld>
            <a:endParaRPr lang="en-US" altLang="en-US"/>
          </a:p>
        </p:txBody>
      </p:sp>
    </p:spTree>
    <p:extLst>
      <p:ext uri="{BB962C8B-B14F-4D97-AF65-F5344CB8AC3E}">
        <p14:creationId xmlns:p14="http://schemas.microsoft.com/office/powerpoint/2010/main" val="51523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E9F745-1FEA-4ECE-B209-EF0C55FE8B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A2B86E-3867-4C2D-92E0-5AD2D4C571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9949B8-3741-4FE3-AF40-5A917082BD79}"/>
              </a:ext>
            </a:extLst>
          </p:cNvPr>
          <p:cNvSpPr>
            <a:spLocks noGrp="1" noChangeArrowheads="1"/>
          </p:cNvSpPr>
          <p:nvPr>
            <p:ph type="sldNum" sz="quarter" idx="12"/>
          </p:nvPr>
        </p:nvSpPr>
        <p:spPr>
          <a:ln/>
        </p:spPr>
        <p:txBody>
          <a:bodyPr/>
          <a:lstStyle>
            <a:lvl1pPr>
              <a:defRPr/>
            </a:lvl1pPr>
          </a:lstStyle>
          <a:p>
            <a:pPr>
              <a:defRPr/>
            </a:pPr>
            <a:fld id="{D284C789-83AA-4331-9D68-BF6FDE60D807}" type="slidenum">
              <a:rPr lang="en-US" altLang="en-US"/>
              <a:pPr>
                <a:defRPr/>
              </a:pPr>
              <a:t>‹#›</a:t>
            </a:fld>
            <a:endParaRPr lang="en-US" altLang="en-US"/>
          </a:p>
        </p:txBody>
      </p:sp>
    </p:spTree>
    <p:extLst>
      <p:ext uri="{BB962C8B-B14F-4D97-AF65-F5344CB8AC3E}">
        <p14:creationId xmlns:p14="http://schemas.microsoft.com/office/powerpoint/2010/main" val="2365833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6BF7D8-472B-43D9-8EC9-0105752EC7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0FC0E3-F151-414D-B658-8DEA5ED6B0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E6CDA9-971A-46DF-BDB6-2F39EF17D259}"/>
              </a:ext>
            </a:extLst>
          </p:cNvPr>
          <p:cNvSpPr>
            <a:spLocks noGrp="1" noChangeArrowheads="1"/>
          </p:cNvSpPr>
          <p:nvPr>
            <p:ph type="sldNum" sz="quarter" idx="12"/>
          </p:nvPr>
        </p:nvSpPr>
        <p:spPr>
          <a:ln/>
        </p:spPr>
        <p:txBody>
          <a:bodyPr/>
          <a:lstStyle>
            <a:lvl1pPr>
              <a:defRPr/>
            </a:lvl1pPr>
          </a:lstStyle>
          <a:p>
            <a:pPr>
              <a:defRPr/>
            </a:pPr>
            <a:fld id="{DE6288BA-8252-4F35-B94B-26DFF596B725}" type="slidenum">
              <a:rPr lang="en-US" altLang="en-US"/>
              <a:pPr>
                <a:defRPr/>
              </a:pPr>
              <a:t>‹#›</a:t>
            </a:fld>
            <a:endParaRPr lang="en-US" altLang="en-US"/>
          </a:p>
        </p:txBody>
      </p:sp>
    </p:spTree>
    <p:extLst>
      <p:ext uri="{BB962C8B-B14F-4D97-AF65-F5344CB8AC3E}">
        <p14:creationId xmlns:p14="http://schemas.microsoft.com/office/powerpoint/2010/main" val="4210625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29C726-C130-4DDE-998E-53BCE54AE6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343CA4-755B-45FE-AA21-460E03B45D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8D10DC-DD8D-44BA-B484-934467A87C59}"/>
              </a:ext>
            </a:extLst>
          </p:cNvPr>
          <p:cNvSpPr>
            <a:spLocks noGrp="1" noChangeArrowheads="1"/>
          </p:cNvSpPr>
          <p:nvPr>
            <p:ph type="sldNum" sz="quarter" idx="12"/>
          </p:nvPr>
        </p:nvSpPr>
        <p:spPr>
          <a:ln/>
        </p:spPr>
        <p:txBody>
          <a:bodyPr/>
          <a:lstStyle>
            <a:lvl1pPr>
              <a:defRPr/>
            </a:lvl1pPr>
          </a:lstStyle>
          <a:p>
            <a:pPr>
              <a:defRPr/>
            </a:pPr>
            <a:fld id="{BA0D934D-2BA7-49A2-81C0-71AE121A6887}" type="slidenum">
              <a:rPr lang="en-US" altLang="en-US"/>
              <a:pPr>
                <a:defRPr/>
              </a:pPr>
              <a:t>‹#›</a:t>
            </a:fld>
            <a:endParaRPr lang="en-US" altLang="en-US"/>
          </a:p>
        </p:txBody>
      </p:sp>
    </p:spTree>
    <p:extLst>
      <p:ext uri="{BB962C8B-B14F-4D97-AF65-F5344CB8AC3E}">
        <p14:creationId xmlns:p14="http://schemas.microsoft.com/office/powerpoint/2010/main" val="387718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5576671-C76F-46CA-A136-C02E1965158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15D63D1-2ED4-45C8-A2B0-25A5254D60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CB8730-96DE-42C9-8E47-FBF333FB6DAC}"/>
              </a:ext>
            </a:extLst>
          </p:cNvPr>
          <p:cNvSpPr>
            <a:spLocks noGrp="1" noChangeArrowheads="1"/>
          </p:cNvSpPr>
          <p:nvPr>
            <p:ph type="sldNum" sz="quarter" idx="12"/>
          </p:nvPr>
        </p:nvSpPr>
        <p:spPr>
          <a:ln/>
        </p:spPr>
        <p:txBody>
          <a:bodyPr/>
          <a:lstStyle>
            <a:lvl1pPr>
              <a:defRPr/>
            </a:lvl1pPr>
          </a:lstStyle>
          <a:p>
            <a:pPr>
              <a:defRPr/>
            </a:pPr>
            <a:fld id="{7002DC52-BCC4-4986-AFCE-5286E6E55BC5}" type="slidenum">
              <a:rPr lang="en-US" altLang="en-US"/>
              <a:pPr>
                <a:defRPr/>
              </a:pPr>
              <a:t>‹#›</a:t>
            </a:fld>
            <a:endParaRPr lang="en-US" altLang="en-US"/>
          </a:p>
        </p:txBody>
      </p:sp>
    </p:spTree>
    <p:extLst>
      <p:ext uri="{BB962C8B-B14F-4D97-AF65-F5344CB8AC3E}">
        <p14:creationId xmlns:p14="http://schemas.microsoft.com/office/powerpoint/2010/main" val="892591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2B14F2-3C05-4585-9330-16318234635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6B49C1E-473C-4BF5-AA85-5C14AB2EF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2986C7-7005-4CF2-A8E2-A1B76D4A8AFC}"/>
              </a:ext>
            </a:extLst>
          </p:cNvPr>
          <p:cNvSpPr>
            <a:spLocks noGrp="1" noChangeArrowheads="1"/>
          </p:cNvSpPr>
          <p:nvPr>
            <p:ph type="sldNum" sz="quarter" idx="12"/>
          </p:nvPr>
        </p:nvSpPr>
        <p:spPr>
          <a:ln/>
        </p:spPr>
        <p:txBody>
          <a:bodyPr/>
          <a:lstStyle>
            <a:lvl1pPr>
              <a:defRPr/>
            </a:lvl1pPr>
          </a:lstStyle>
          <a:p>
            <a:pPr>
              <a:defRPr/>
            </a:pPr>
            <a:fld id="{A7C268B8-A26A-4DEC-AA1E-7E919FF4F02A}" type="slidenum">
              <a:rPr lang="en-US" altLang="en-US"/>
              <a:pPr>
                <a:defRPr/>
              </a:pPr>
              <a:t>‹#›</a:t>
            </a:fld>
            <a:endParaRPr lang="en-US" altLang="en-US"/>
          </a:p>
        </p:txBody>
      </p:sp>
    </p:spTree>
    <p:extLst>
      <p:ext uri="{BB962C8B-B14F-4D97-AF65-F5344CB8AC3E}">
        <p14:creationId xmlns:p14="http://schemas.microsoft.com/office/powerpoint/2010/main" val="1703671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CC00A4-86CE-4E65-914E-E8632DF2CE3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3BF5F5-6B9A-45AD-BC3E-BD5AED6F3D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C8BEA0E-D9DE-49C0-8E3C-181650A1B355}"/>
              </a:ext>
            </a:extLst>
          </p:cNvPr>
          <p:cNvSpPr>
            <a:spLocks noGrp="1" noChangeArrowheads="1"/>
          </p:cNvSpPr>
          <p:nvPr>
            <p:ph type="sldNum" sz="quarter" idx="12"/>
          </p:nvPr>
        </p:nvSpPr>
        <p:spPr>
          <a:ln/>
        </p:spPr>
        <p:txBody>
          <a:bodyPr/>
          <a:lstStyle>
            <a:lvl1pPr>
              <a:defRPr/>
            </a:lvl1pPr>
          </a:lstStyle>
          <a:p>
            <a:pPr>
              <a:defRPr/>
            </a:pPr>
            <a:fld id="{D6FCC498-4C8F-4AA7-9CF3-DC799CFA7512}" type="slidenum">
              <a:rPr lang="en-US" altLang="en-US"/>
              <a:pPr>
                <a:defRPr/>
              </a:pPr>
              <a:t>‹#›</a:t>
            </a:fld>
            <a:endParaRPr lang="en-US" altLang="en-US"/>
          </a:p>
        </p:txBody>
      </p:sp>
    </p:spTree>
    <p:extLst>
      <p:ext uri="{BB962C8B-B14F-4D97-AF65-F5344CB8AC3E}">
        <p14:creationId xmlns:p14="http://schemas.microsoft.com/office/powerpoint/2010/main" val="177893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16F38EF-18AA-4DE1-802B-28D9142457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088547-9F1A-4454-AF41-B7C2FEFC1D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FD25C2-6332-4B5B-9F2E-7EDAE5A94FE0}"/>
              </a:ext>
            </a:extLst>
          </p:cNvPr>
          <p:cNvSpPr>
            <a:spLocks noGrp="1" noChangeArrowheads="1"/>
          </p:cNvSpPr>
          <p:nvPr>
            <p:ph type="sldNum" sz="quarter" idx="12"/>
          </p:nvPr>
        </p:nvSpPr>
        <p:spPr>
          <a:ln/>
        </p:spPr>
        <p:txBody>
          <a:bodyPr/>
          <a:lstStyle>
            <a:lvl1pPr>
              <a:defRPr/>
            </a:lvl1pPr>
          </a:lstStyle>
          <a:p>
            <a:pPr>
              <a:defRPr/>
            </a:pPr>
            <a:fld id="{44196B54-C1B7-4C6B-B060-7A2E9FC3E86D}" type="slidenum">
              <a:rPr lang="en-US" altLang="en-US"/>
              <a:pPr>
                <a:defRPr/>
              </a:pPr>
              <a:t>‹#›</a:t>
            </a:fld>
            <a:endParaRPr lang="en-US" altLang="en-US"/>
          </a:p>
        </p:txBody>
      </p:sp>
    </p:spTree>
    <p:extLst>
      <p:ext uri="{BB962C8B-B14F-4D97-AF65-F5344CB8AC3E}">
        <p14:creationId xmlns:p14="http://schemas.microsoft.com/office/powerpoint/2010/main" val="672878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903C54-9D79-4BD4-8DA7-B7726B0A13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97B6D2-DBFD-42EE-91D7-D9F8D70C8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BC3D16-550B-44E9-A6FA-30C49CF44260}"/>
              </a:ext>
            </a:extLst>
          </p:cNvPr>
          <p:cNvSpPr>
            <a:spLocks noGrp="1" noChangeArrowheads="1"/>
          </p:cNvSpPr>
          <p:nvPr>
            <p:ph type="sldNum" sz="quarter" idx="12"/>
          </p:nvPr>
        </p:nvSpPr>
        <p:spPr>
          <a:ln/>
        </p:spPr>
        <p:txBody>
          <a:bodyPr/>
          <a:lstStyle>
            <a:lvl1pPr>
              <a:defRPr/>
            </a:lvl1pPr>
          </a:lstStyle>
          <a:p>
            <a:pPr>
              <a:defRPr/>
            </a:pPr>
            <a:fld id="{6C3BFEAA-D4CA-4F88-9FA3-00607C2C2858}" type="slidenum">
              <a:rPr lang="en-US" altLang="en-US"/>
              <a:pPr>
                <a:defRPr/>
              </a:pPr>
              <a:t>‹#›</a:t>
            </a:fld>
            <a:endParaRPr lang="en-US" altLang="en-US"/>
          </a:p>
        </p:txBody>
      </p:sp>
    </p:spTree>
    <p:extLst>
      <p:ext uri="{BB962C8B-B14F-4D97-AF65-F5344CB8AC3E}">
        <p14:creationId xmlns:p14="http://schemas.microsoft.com/office/powerpoint/2010/main" val="81089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196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7F3DF4-5E84-4D28-A799-50DD5950A55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6A6587D-9DC1-4EAD-B6BF-377CC94799EC}"/>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B869421-2488-4B2E-8DB7-95C8A8819E8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B49FC557-057F-4690-9518-D2B127C8297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492B503F-3E7E-4894-BDE0-20341FB8728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DA25950D-0D44-4EFA-AE51-B14D1BFA6CBA}" type="slidenum">
              <a:rPr lang="en-US" altLang="en-US"/>
              <a:pPr>
                <a:defRPr/>
              </a:pPr>
              <a:t>‹#›</a:t>
            </a:fld>
            <a:endParaRPr lang="en-US" altLang="en-US"/>
          </a:p>
        </p:txBody>
      </p:sp>
    </p:spTree>
    <p:extLst>
      <p:ext uri="{BB962C8B-B14F-4D97-AF65-F5344CB8AC3E}">
        <p14:creationId xmlns:p14="http://schemas.microsoft.com/office/powerpoint/2010/main" val="160280602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upload.wikimedia.org/wikipedia/commons/c/c8/El_Escorial-Madrid.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2E38-9F1C-4BB6-826E-ADB0D0E17EF4}"/>
              </a:ext>
            </a:extLst>
          </p:cNvPr>
          <p:cNvSpPr>
            <a:spLocks noGrp="1"/>
          </p:cNvSpPr>
          <p:nvPr>
            <p:ph type="ctrTitle"/>
          </p:nvPr>
        </p:nvSpPr>
        <p:spPr/>
        <p:txBody>
          <a:bodyPr/>
          <a:lstStyle/>
          <a:p>
            <a:br>
              <a:rPr lang="en-US" dirty="0"/>
            </a:br>
            <a:r>
              <a:rPr lang="en-US" dirty="0">
                <a:solidFill>
                  <a:srgbClr val="FF0000"/>
                </a:solidFill>
              </a:rPr>
              <a:t>Worlds Collide</a:t>
            </a:r>
          </a:p>
        </p:txBody>
      </p:sp>
      <p:sp>
        <p:nvSpPr>
          <p:cNvPr id="3" name="Subtitle 2">
            <a:extLst>
              <a:ext uri="{FF2B5EF4-FFF2-40B4-BE49-F238E27FC236}">
                <a16:creationId xmlns:a16="http://schemas.microsoft.com/office/drawing/2014/main" id="{48BE8C29-5A30-41C3-A4AC-CCB81F5CC445}"/>
              </a:ext>
            </a:extLst>
          </p:cNvPr>
          <p:cNvSpPr>
            <a:spLocks noGrp="1"/>
          </p:cNvSpPr>
          <p:nvPr>
            <p:ph type="subTitle" idx="1"/>
          </p:nvPr>
        </p:nvSpPr>
        <p:spPr/>
        <p:txBody>
          <a:bodyPr/>
          <a:lstStyle/>
          <a:p>
            <a:r>
              <a:rPr lang="en-US" sz="2800" dirty="0"/>
              <a:t>First encounter with the Spanish on Hispaniola</a:t>
            </a:r>
          </a:p>
        </p:txBody>
      </p:sp>
    </p:spTree>
    <p:extLst>
      <p:ext uri="{BB962C8B-B14F-4D97-AF65-F5344CB8AC3E}">
        <p14:creationId xmlns:p14="http://schemas.microsoft.com/office/powerpoint/2010/main" val="3882527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94A8B17-09FF-41F2-A88C-31986E7F480A}"/>
              </a:ext>
            </a:extLst>
          </p:cNvPr>
          <p:cNvSpPr>
            <a:spLocks noGrp="1" noChangeArrowheads="1"/>
          </p:cNvSpPr>
          <p:nvPr>
            <p:ph type="title"/>
          </p:nvPr>
        </p:nvSpPr>
        <p:spPr>
          <a:xfrm>
            <a:off x="1446213" y="107950"/>
            <a:ext cx="9067800" cy="792163"/>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Taíno</a:t>
            </a:r>
            <a:r>
              <a:rPr lang="en-US" altLang="en-US" sz="1600">
                <a:latin typeface="Verdana" panose="020B0604030504040204" pitchFamily="34" charset="0"/>
                <a:ea typeface="Verdana" panose="020B0604030504040204" pitchFamily="34" charset="0"/>
                <a:cs typeface="Verdana" panose="020B0604030504040204" pitchFamily="34" charset="0"/>
              </a:rPr>
              <a:t> (left &amp; center) </a:t>
            </a:r>
            <a:r>
              <a:rPr lang="en-US" altLang="en-US" sz="1600" i="1">
                <a:latin typeface="Verdana" panose="020B0604030504040204" pitchFamily="34" charset="0"/>
                <a:ea typeface="Verdana" panose="020B0604030504040204" pitchFamily="34" charset="0"/>
                <a:cs typeface="Verdana" panose="020B0604030504040204" pitchFamily="34" charset="0"/>
              </a:rPr>
              <a:t>Zemi</a:t>
            </a:r>
            <a:r>
              <a:rPr lang="en-US" altLang="en-US" sz="1600">
                <a:latin typeface="Verdana" panose="020B0604030504040204" pitchFamily="34" charset="0"/>
                <a:ea typeface="Verdana" panose="020B0604030504040204" pitchFamily="34" charset="0"/>
                <a:cs typeface="Verdana" panose="020B0604030504040204" pitchFamily="34" charset="0"/>
              </a:rPr>
              <a:t>, clay &amp; stone; (right) stone belt or yoke, C.E.1200 to 1500 </a:t>
            </a:r>
          </a:p>
        </p:txBody>
      </p:sp>
      <p:pic>
        <p:nvPicPr>
          <p:cNvPr id="11267" name="Picture 7" descr="taino_zemi_stone">
            <a:extLst>
              <a:ext uri="{FF2B5EF4-FFF2-40B4-BE49-F238E27FC236}">
                <a16:creationId xmlns:a16="http://schemas.microsoft.com/office/drawing/2014/main" id="{CCD8779F-0942-4DE6-B5B8-679793551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33600"/>
            <a:ext cx="281622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0" descr="Taino_zemi_clay">
            <a:extLst>
              <a:ext uri="{FF2B5EF4-FFF2-40B4-BE49-F238E27FC236}">
                <a16:creationId xmlns:a16="http://schemas.microsoft.com/office/drawing/2014/main" id="{6DB97784-E19B-4A7E-8F04-EECAC09B8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44563"/>
            <a:ext cx="3589338"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descr="Taino_stone_belt">
            <a:extLst>
              <a:ext uri="{FF2B5EF4-FFF2-40B4-BE49-F238E27FC236}">
                <a16:creationId xmlns:a16="http://schemas.microsoft.com/office/drawing/2014/main" id="{DFE39269-A908-4636-9127-8F13C24C9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066800"/>
            <a:ext cx="3614738"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226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5F66865-8DA7-48ED-878E-F54FDA14731C}"/>
              </a:ext>
            </a:extLst>
          </p:cNvPr>
          <p:cNvSpPr>
            <a:spLocks noGrp="1" noChangeArrowheads="1"/>
          </p:cNvSpPr>
          <p:nvPr>
            <p:ph type="title"/>
          </p:nvPr>
        </p:nvSpPr>
        <p:spPr>
          <a:xfrm>
            <a:off x="1981200" y="274638"/>
            <a:ext cx="8229600" cy="868362"/>
          </a:xfrm>
        </p:spPr>
        <p:txBody>
          <a:bodyPr/>
          <a:lstStyle/>
          <a:p>
            <a:pPr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Taíno reliquaries, hollow earthenware, C.E.1200 to 1500 </a:t>
            </a:r>
          </a:p>
        </p:txBody>
      </p:sp>
      <p:pic>
        <p:nvPicPr>
          <p:cNvPr id="12291" name="Picture 8" descr="taino_standing_vessel">
            <a:extLst>
              <a:ext uri="{FF2B5EF4-FFF2-40B4-BE49-F238E27FC236}">
                <a16:creationId xmlns:a16="http://schemas.microsoft.com/office/drawing/2014/main" id="{EA65B045-975C-4FAB-8F41-CC465EE2C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371600"/>
            <a:ext cx="3103563"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9" descr="taino_human_effigy_vessel">
            <a:extLst>
              <a:ext uri="{FF2B5EF4-FFF2-40B4-BE49-F238E27FC236}">
                <a16:creationId xmlns:a16="http://schemas.microsoft.com/office/drawing/2014/main" id="{931C65FC-E2C7-4354-90A6-2B7A8425D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371600"/>
            <a:ext cx="31242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taino_male_effigy_vessel">
            <a:extLst>
              <a:ext uri="{FF2B5EF4-FFF2-40B4-BE49-F238E27FC236}">
                <a16:creationId xmlns:a16="http://schemas.microsoft.com/office/drawing/2014/main" id="{18D61796-63DF-49FA-8A6D-726880905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550" y="1154113"/>
            <a:ext cx="39624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711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2A81B4F-C093-4C10-A8DE-94ECE15067CC}"/>
              </a:ext>
            </a:extLst>
          </p:cNvPr>
          <p:cNvSpPr>
            <a:spLocks noGrp="1" noChangeArrowheads="1"/>
          </p:cNvSpPr>
          <p:nvPr>
            <p:ph type="title"/>
          </p:nvPr>
        </p:nvSpPr>
        <p:spPr>
          <a:xfrm>
            <a:off x="4572000" y="762000"/>
            <a:ext cx="6629400" cy="715963"/>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Taíno, ritual objects: monkey-effigy ax, stone (left) and rattle, incised clay (right), C.E.1200 to 1500 </a:t>
            </a:r>
          </a:p>
        </p:txBody>
      </p:sp>
      <p:pic>
        <p:nvPicPr>
          <p:cNvPr id="13315" name="Picture 6" descr="taino_effigy_ax">
            <a:extLst>
              <a:ext uri="{FF2B5EF4-FFF2-40B4-BE49-F238E27FC236}">
                <a16:creationId xmlns:a16="http://schemas.microsoft.com/office/drawing/2014/main" id="{CEA62A8F-851B-4104-A329-C495DF2D57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381000"/>
            <a:ext cx="3581400" cy="5908675"/>
          </a:xfrm>
          <a:noFill/>
        </p:spPr>
      </p:pic>
      <p:pic>
        <p:nvPicPr>
          <p:cNvPr id="13316" name="Picture 5" descr="taino_wooden_rattle">
            <a:extLst>
              <a:ext uri="{FF2B5EF4-FFF2-40B4-BE49-F238E27FC236}">
                <a16:creationId xmlns:a16="http://schemas.microsoft.com/office/drawing/2014/main" id="{B9A4A1B6-9F14-4276-A0DE-964F47906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09800"/>
            <a:ext cx="52959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75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3B46319-C983-4381-BD4F-142CEF1E7262}"/>
              </a:ext>
            </a:extLst>
          </p:cNvPr>
          <p:cNvSpPr>
            <a:spLocks noGrp="1" noChangeArrowheads="1"/>
          </p:cNvSpPr>
          <p:nvPr>
            <p:ph type="title"/>
          </p:nvPr>
        </p:nvSpPr>
        <p:spPr>
          <a:xfrm>
            <a:off x="228600" y="25400"/>
            <a:ext cx="11811000" cy="1417638"/>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Latin America was the main destination of the millions of people enslaved and taken out of Africa between 1500 and 1850. The U.S. received about 523,000 forced and enslaved immigrants. Cuba alone got more than the US.  Spanish America absorbed around 1.5 million and Brazil at least 3.5 million. Their descendants form about half of the population in the Caribbean and Brazil – the two historic centers of sugar production.</a:t>
            </a:r>
          </a:p>
        </p:txBody>
      </p:sp>
      <p:pic>
        <p:nvPicPr>
          <p:cNvPr id="14339" name="Picture 4" descr="African slave trade">
            <a:extLst>
              <a:ext uri="{FF2B5EF4-FFF2-40B4-BE49-F238E27FC236}">
                <a16:creationId xmlns:a16="http://schemas.microsoft.com/office/drawing/2014/main" id="{44517889-91E4-4FB6-AE31-721D778FD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8" y="1371600"/>
            <a:ext cx="95345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450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39B1307-CAF8-4CD1-9E44-2BB377FD6E7A}"/>
              </a:ext>
            </a:extLst>
          </p:cNvPr>
          <p:cNvSpPr>
            <a:spLocks noGrp="1" noChangeArrowheads="1"/>
          </p:cNvSpPr>
          <p:nvPr>
            <p:ph type="title"/>
          </p:nvPr>
        </p:nvSpPr>
        <p:spPr>
          <a:xfrm>
            <a:off x="381000" y="-19050"/>
            <a:ext cx="11201400" cy="1066800"/>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Taíno, </a:t>
            </a:r>
            <a:r>
              <a:rPr lang="en-US" altLang="en-US" sz="1600" i="1">
                <a:latin typeface="Verdana" panose="020B0604030504040204" pitchFamily="34" charset="0"/>
                <a:ea typeface="Verdana" panose="020B0604030504040204" pitchFamily="34" charset="0"/>
                <a:cs typeface="Verdana" panose="020B0604030504040204" pitchFamily="34" charset="0"/>
              </a:rPr>
              <a:t>Zemi</a:t>
            </a:r>
            <a:r>
              <a:rPr lang="en-US" altLang="en-US" sz="1600">
                <a:latin typeface="Verdana" panose="020B0604030504040204" pitchFamily="34" charset="0"/>
                <a:ea typeface="Verdana" panose="020B0604030504040204" pitchFamily="34" charset="0"/>
                <a:cs typeface="Verdana" panose="020B0604030504040204" pitchFamily="34" charset="0"/>
              </a:rPr>
              <a:t>, (left: front view), Dominican Republic, c.1510-1515 CE, wood, cotton, shell, and glass, 32” H, National Ethnographic Museum, Rome. Combines Taíno, European, and African materials, a syncretic spiritual object made for a high-ranking cacique. It is among the earliest known post-contact works made by a native artist to be sent to Europe and one of very few surviving Taíno beaded objects.</a:t>
            </a:r>
          </a:p>
        </p:txBody>
      </p:sp>
      <p:pic>
        <p:nvPicPr>
          <p:cNvPr id="15363" name="Picture 1">
            <a:extLst>
              <a:ext uri="{FF2B5EF4-FFF2-40B4-BE49-F238E27FC236}">
                <a16:creationId xmlns:a16="http://schemas.microsoft.com/office/drawing/2014/main" id="{DE1E9848-71CC-4252-80DF-1B995F287E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0" y="1047750"/>
            <a:ext cx="89789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424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6C311CE-A8B6-4882-8821-14C2C7533059}"/>
              </a:ext>
            </a:extLst>
          </p:cNvPr>
          <p:cNvSpPr>
            <a:spLocks noGrp="1" noChangeArrowheads="1"/>
          </p:cNvSpPr>
          <p:nvPr>
            <p:ph type="title"/>
          </p:nvPr>
        </p:nvSpPr>
        <p:spPr>
          <a:xfrm>
            <a:off x="1676400" y="-76200"/>
            <a:ext cx="8915400" cy="1417638"/>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El Escorial, palace-monastery of Philip II of Spain, mid-16</a:t>
            </a:r>
            <a:r>
              <a:rPr lang="en-US" altLang="en-US" sz="1600" baseline="30000">
                <a:latin typeface="Verdana" panose="020B0604030504040204" pitchFamily="34" charset="0"/>
                <a:ea typeface="Verdana" panose="020B0604030504040204" pitchFamily="34" charset="0"/>
                <a:cs typeface="Verdana" panose="020B0604030504040204" pitchFamily="34" charset="0"/>
              </a:rPr>
              <a:t>th</a:t>
            </a:r>
            <a:r>
              <a:rPr lang="en-US" altLang="en-US" sz="1600">
                <a:latin typeface="Verdana" panose="020B0604030504040204" pitchFamily="34" charset="0"/>
                <a:ea typeface="Verdana" panose="020B0604030504040204" pitchFamily="34" charset="0"/>
                <a:cs typeface="Verdana" panose="020B0604030504040204" pitchFamily="34" charset="0"/>
              </a:rPr>
              <a:t> Century, this vast complex was the center of the </a:t>
            </a:r>
            <a:r>
              <a:rPr lang="en-US" altLang="en-US" sz="1600" b="1">
                <a:latin typeface="Verdana" panose="020B0604030504040204" pitchFamily="34" charset="0"/>
                <a:ea typeface="Verdana" panose="020B0604030504040204" pitchFamily="34" charset="0"/>
                <a:cs typeface="Verdana" panose="020B0604030504040204" pitchFamily="34" charset="0"/>
              </a:rPr>
              <a:t>Counter-Reformation</a:t>
            </a:r>
            <a:r>
              <a:rPr lang="en-US" altLang="en-US" sz="1600">
                <a:latin typeface="Verdana" panose="020B0604030504040204" pitchFamily="34" charset="0"/>
                <a:ea typeface="Verdana" panose="020B0604030504040204" pitchFamily="34" charset="0"/>
                <a:cs typeface="Verdana" panose="020B0604030504040204" pitchFamily="34" charset="0"/>
              </a:rPr>
              <a:t> in Europe funded by the enormous wealth drawn from Latin America.  The Reformation began in 1517.</a:t>
            </a:r>
          </a:p>
        </p:txBody>
      </p:sp>
      <p:pic>
        <p:nvPicPr>
          <p:cNvPr id="16388" name="Picture 5" descr="ElEscorial_distant_view2">
            <a:extLst>
              <a:ext uri="{FF2B5EF4-FFF2-40B4-BE49-F238E27FC236}">
                <a16:creationId xmlns:a16="http://schemas.microsoft.com/office/drawing/2014/main" id="{945FB5FD-5105-414C-9C66-00BC773AD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50316"/>
            <a:ext cx="92202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210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E75EEA4-E12F-4448-9F8D-B4E6ED898707}"/>
              </a:ext>
            </a:extLst>
          </p:cNvPr>
          <p:cNvSpPr>
            <a:spLocks noGrp="1" noChangeArrowheads="1"/>
          </p:cNvSpPr>
          <p:nvPr>
            <p:ph type="title"/>
          </p:nvPr>
        </p:nvSpPr>
        <p:spPr>
          <a:xfrm>
            <a:off x="1676400" y="0"/>
            <a:ext cx="8991600" cy="914400"/>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El Escorial, designed by Juan Bautista de Toledo, Spanish architect and sculptor who had studied under Michelangelo in Rome.</a:t>
            </a:r>
          </a:p>
        </p:txBody>
      </p:sp>
      <p:pic>
        <p:nvPicPr>
          <p:cNvPr id="17411" name="Picture 5" descr="Image:El Escorial-Madrid.jpg">
            <a:hlinkClick r:id="rId2"/>
            <a:extLst>
              <a:ext uri="{FF2B5EF4-FFF2-40B4-BE49-F238E27FC236}">
                <a16:creationId xmlns:a16="http://schemas.microsoft.com/office/drawing/2014/main" id="{4DC40685-E607-437D-915C-4099A2F45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037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cademics.tjhsst.edu/canoe/hum/gw/TheAmericas/Pre-Columbian%20Civilizations%202.jpg">
            <a:extLst>
              <a:ext uri="{FF2B5EF4-FFF2-40B4-BE49-F238E27FC236}">
                <a16:creationId xmlns:a16="http://schemas.microsoft.com/office/drawing/2014/main" id="{1B80E692-7E17-42CF-84CC-348DF24E9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87" t="6960" r="10645" b="14166"/>
          <a:stretch>
            <a:fillRect/>
          </a:stretch>
        </p:blipFill>
        <p:spPr bwMode="auto">
          <a:xfrm>
            <a:off x="3886200" y="-19050"/>
            <a:ext cx="534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a:extLst>
              <a:ext uri="{FF2B5EF4-FFF2-40B4-BE49-F238E27FC236}">
                <a16:creationId xmlns:a16="http://schemas.microsoft.com/office/drawing/2014/main" id="{9775C354-B3EA-4593-AECF-0BEA72BB40B5}"/>
              </a:ext>
            </a:extLst>
          </p:cNvPr>
          <p:cNvSpPr txBox="1">
            <a:spLocks noChangeArrowheads="1"/>
          </p:cNvSpPr>
          <p:nvPr/>
        </p:nvSpPr>
        <p:spPr bwMode="auto">
          <a:xfrm>
            <a:off x="6392863" y="1308100"/>
            <a:ext cx="2454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Hispaniola, </a:t>
            </a:r>
            <a:r>
              <a:rPr kumimoji="0" lang="en-US" altLang="en-US" sz="105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Taino</a:t>
            </a:r>
            <a:r>
              <a:rPr kumimoji="0" lang="en-US" altLang="en-US" sz="105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/Arawak, 2000 BCE - 1500 CE </a:t>
            </a:r>
          </a:p>
        </p:txBody>
      </p:sp>
      <p:cxnSp>
        <p:nvCxnSpPr>
          <p:cNvPr id="5" name="Straight Arrow Connector 4">
            <a:extLst>
              <a:ext uri="{FF2B5EF4-FFF2-40B4-BE49-F238E27FC236}">
                <a16:creationId xmlns:a16="http://schemas.microsoft.com/office/drawing/2014/main" id="{6F96E8E0-E492-4B9C-A6C5-0F86015236FF}"/>
              </a:ext>
            </a:extLst>
          </p:cNvPr>
          <p:cNvCxnSpPr/>
          <p:nvPr/>
        </p:nvCxnSpPr>
        <p:spPr>
          <a:xfrm rot="10800000" flipV="1">
            <a:off x="7239000" y="1524000"/>
            <a:ext cx="381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89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E489682-09AA-44FA-BA9D-23C1B620AC67}"/>
              </a:ext>
            </a:extLst>
          </p:cNvPr>
          <p:cNvSpPr>
            <a:spLocks noGrp="1" noChangeArrowheads="1"/>
          </p:cNvSpPr>
          <p:nvPr>
            <p:ph type="title"/>
          </p:nvPr>
        </p:nvSpPr>
        <p:spPr>
          <a:xfrm>
            <a:off x="381000" y="-4763"/>
            <a:ext cx="11506200" cy="1371601"/>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“Unthinking Eurocentrism”</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Joaquin Torres-Garcia</a:t>
            </a:r>
            <a:r>
              <a:rPr lang="en-US" altLang="en-US" sz="1600">
                <a:latin typeface="Verdana" panose="020B0604030504040204" pitchFamily="34" charset="0"/>
                <a:ea typeface="Verdana" panose="020B0604030504040204" pitchFamily="34" charset="0"/>
                <a:cs typeface="Verdana" panose="020B0604030504040204" pitchFamily="34" charset="0"/>
              </a:rPr>
              <a:t> (Uruguay, 1874-1949) </a:t>
            </a:r>
            <a:r>
              <a:rPr lang="en-US" altLang="en-US" sz="1600" i="1">
                <a:latin typeface="Verdana" panose="020B0604030504040204" pitchFamily="34" charset="0"/>
                <a:ea typeface="Verdana" panose="020B0604030504040204" pitchFamily="34" charset="0"/>
                <a:cs typeface="Verdana" panose="020B0604030504040204" pitchFamily="34" charset="0"/>
              </a:rPr>
              <a:t>Map of South America</a:t>
            </a:r>
            <a:r>
              <a:rPr lang="en-US" altLang="en-US" sz="1600">
                <a:latin typeface="Verdana" panose="020B0604030504040204" pitchFamily="34" charset="0"/>
                <a:ea typeface="Verdana" panose="020B0604030504040204" pitchFamily="34" charset="0"/>
                <a:cs typeface="Verdana" panose="020B0604030504040204" pitchFamily="34" charset="0"/>
              </a:rPr>
              <a:t>, 1943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André Breton</a:t>
            </a:r>
            <a:r>
              <a:rPr lang="en-US" altLang="en-US" sz="1600">
                <a:latin typeface="Verdana" panose="020B0604030504040204" pitchFamily="34" charset="0"/>
                <a:ea typeface="Verdana" panose="020B0604030504040204" pitchFamily="34" charset="0"/>
                <a:cs typeface="Verdana" panose="020B0604030504040204" pitchFamily="34" charset="0"/>
              </a:rPr>
              <a:t> (French Surrealist poet, 1896-1966) </a:t>
            </a:r>
            <a:r>
              <a:rPr lang="en-US" altLang="en-US" sz="1600" i="1">
                <a:latin typeface="Verdana" panose="020B0604030504040204" pitchFamily="34" charset="0"/>
                <a:ea typeface="Verdana" panose="020B0604030504040204" pitchFamily="34" charset="0"/>
                <a:cs typeface="Verdana" panose="020B0604030504040204" pitchFamily="34" charset="0"/>
              </a:rPr>
              <a:t>Surrealist Map of the World</a:t>
            </a:r>
            <a:r>
              <a:rPr lang="en-US" altLang="en-US" sz="1600">
                <a:latin typeface="Verdana" panose="020B0604030504040204" pitchFamily="34" charset="0"/>
                <a:ea typeface="Verdana" panose="020B0604030504040204" pitchFamily="34" charset="0"/>
                <a:cs typeface="Verdana" panose="020B0604030504040204" pitchFamily="34" charset="0"/>
              </a:rPr>
              <a:t>, 1929 </a:t>
            </a:r>
          </a:p>
        </p:txBody>
      </p:sp>
      <p:pic>
        <p:nvPicPr>
          <p:cNvPr id="4099" name="Picture 4" descr="torres-garcia, map of south america, 1943">
            <a:extLst>
              <a:ext uri="{FF2B5EF4-FFF2-40B4-BE49-F238E27FC236}">
                <a16:creationId xmlns:a16="http://schemas.microsoft.com/office/drawing/2014/main" id="{B9B9237A-526C-4ED3-AE64-EA9B137C0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3946525"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surrealist_map">
            <a:extLst>
              <a:ext uri="{FF2B5EF4-FFF2-40B4-BE49-F238E27FC236}">
                <a16:creationId xmlns:a16="http://schemas.microsoft.com/office/drawing/2014/main" id="{1C389658-67E6-4B9A-A21D-CE1375C89F65}"/>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5562600" y="1524000"/>
            <a:ext cx="60198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7">
            <a:extLst>
              <a:ext uri="{FF2B5EF4-FFF2-40B4-BE49-F238E27FC236}">
                <a16:creationId xmlns:a16="http://schemas.microsoft.com/office/drawing/2014/main" id="{253DF464-16F5-4D90-932C-BA916159F0C0}"/>
              </a:ext>
            </a:extLst>
          </p:cNvPr>
          <p:cNvSpPr>
            <a:spLocks noChangeArrowheads="1"/>
          </p:cNvSpPr>
          <p:nvPr/>
        </p:nvSpPr>
        <p:spPr bwMode="auto">
          <a:xfrm>
            <a:off x="5943600" y="5410200"/>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 the Surrealist "Map of the World," 1929, the Pacific Ocean is central, the United States does not exist. </a:t>
            </a:r>
          </a:p>
        </p:txBody>
      </p:sp>
    </p:spTree>
    <p:extLst>
      <p:ext uri="{BB962C8B-B14F-4D97-AF65-F5344CB8AC3E}">
        <p14:creationId xmlns:p14="http://schemas.microsoft.com/office/powerpoint/2010/main" val="3301060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world map.jpg">
            <a:extLst>
              <a:ext uri="{FF2B5EF4-FFF2-40B4-BE49-F238E27FC236}">
                <a16:creationId xmlns:a16="http://schemas.microsoft.com/office/drawing/2014/main" id="{E4285B78-0989-402B-B6CC-C40ED75692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0" y="0"/>
            <a:ext cx="406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4">
            <a:extLst>
              <a:ext uri="{FF2B5EF4-FFF2-40B4-BE49-F238E27FC236}">
                <a16:creationId xmlns:a16="http://schemas.microsoft.com/office/drawing/2014/main" id="{3790BF9E-071D-4E7F-8323-C5548C9ACA77}"/>
              </a:ext>
            </a:extLst>
          </p:cNvPr>
          <p:cNvSpPr txBox="1">
            <a:spLocks noChangeArrowheads="1"/>
          </p:cNvSpPr>
          <p:nvPr/>
        </p:nvSpPr>
        <p:spPr bwMode="auto">
          <a:xfrm>
            <a:off x="1981200" y="60960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Dimaxion map</a:t>
            </a:r>
          </a:p>
        </p:txBody>
      </p:sp>
    </p:spTree>
    <p:extLst>
      <p:ext uri="{BB962C8B-B14F-4D97-AF65-F5344CB8AC3E}">
        <p14:creationId xmlns:p14="http://schemas.microsoft.com/office/powerpoint/2010/main" val="372946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D4724A-6D8D-472B-9941-21BF3B7EEBFB}"/>
              </a:ext>
            </a:extLst>
          </p:cNvPr>
          <p:cNvSpPr>
            <a:spLocks noGrp="1" noChangeArrowheads="1"/>
          </p:cNvSpPr>
          <p:nvPr>
            <p:ph type="title"/>
          </p:nvPr>
        </p:nvSpPr>
        <p:spPr>
          <a:xfrm>
            <a:off x="1981200" y="152400"/>
            <a:ext cx="8229600" cy="411163"/>
          </a:xfrm>
        </p:spPr>
        <p:txBody>
          <a:bodyPr/>
          <a:lstStyle/>
          <a:p>
            <a:pPr eaLnBrk="1" hangingPunct="1"/>
            <a:r>
              <a:rPr lang="en-US" altLang="en-US" sz="1800" b="1">
                <a:latin typeface="Verdana" panose="020B0604030504040204" pitchFamily="34" charset="0"/>
                <a:ea typeface="Verdana" panose="020B0604030504040204" pitchFamily="34" charset="0"/>
                <a:cs typeface="Verdana" panose="020B0604030504040204" pitchFamily="34" charset="0"/>
              </a:rPr>
              <a:t>Voyages of Christopher Columbus, 1492, 1493, 1502</a:t>
            </a:r>
          </a:p>
        </p:txBody>
      </p:sp>
      <p:pic>
        <p:nvPicPr>
          <p:cNvPr id="6147" name="Picture 4" descr="Map_ColumbusFirstVoyage">
            <a:extLst>
              <a:ext uri="{FF2B5EF4-FFF2-40B4-BE49-F238E27FC236}">
                <a16:creationId xmlns:a16="http://schemas.microsoft.com/office/drawing/2014/main" id="{483F6223-E832-48E3-8584-2BDBCF31E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0"/>
            <a:ext cx="480060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Map_ColumbusFouthVoyage">
            <a:extLst>
              <a:ext uri="{FF2B5EF4-FFF2-40B4-BE49-F238E27FC236}">
                <a16:creationId xmlns:a16="http://schemas.microsoft.com/office/drawing/2014/main" id="{E6BF859F-1406-4C82-98E9-E3C152191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362200"/>
            <a:ext cx="34575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Map_ColumbusSecondVoyage_1493">
            <a:extLst>
              <a:ext uri="{FF2B5EF4-FFF2-40B4-BE49-F238E27FC236}">
                <a16:creationId xmlns:a16="http://schemas.microsoft.com/office/drawing/2014/main" id="{1167463E-9B4C-4EE9-8C69-66B465499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895600"/>
            <a:ext cx="5210175"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05910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5454558-D471-4D9A-8615-C945437FEB98}"/>
              </a:ext>
            </a:extLst>
          </p:cNvPr>
          <p:cNvSpPr>
            <a:spLocks noGrp="1" noChangeArrowheads="1"/>
          </p:cNvSpPr>
          <p:nvPr>
            <p:ph type="title"/>
          </p:nvPr>
        </p:nvSpPr>
        <p:spPr>
          <a:xfrm>
            <a:off x="2019300" y="304800"/>
            <a:ext cx="8229600" cy="1143000"/>
          </a:xfrm>
        </p:spPr>
        <p:txBody>
          <a:bodyPr/>
          <a:lstStyle/>
          <a:p>
            <a:pPr eaLnBrk="1" hangingPunct="1"/>
            <a:r>
              <a:rPr lang="en-US" altLang="en-US">
                <a:latin typeface="Verdana" panose="020B0604030504040204" pitchFamily="34" charset="0"/>
                <a:ea typeface="Verdana" panose="020B0604030504040204" pitchFamily="34" charset="0"/>
                <a:cs typeface="Verdana" panose="020B0604030504040204" pitchFamily="34" charset="0"/>
              </a:rPr>
              <a:t>The Taíno: </a:t>
            </a:r>
            <a:br>
              <a:rPr lang="en-US" altLang="en-US">
                <a:latin typeface="Verdana" panose="020B0604030504040204" pitchFamily="34" charset="0"/>
                <a:ea typeface="Verdana" panose="020B0604030504040204" pitchFamily="34" charset="0"/>
                <a:cs typeface="Verdana" panose="020B0604030504040204" pitchFamily="34" charset="0"/>
              </a:rPr>
            </a:br>
            <a:r>
              <a:rPr lang="en-US" altLang="en-US" sz="2400">
                <a:latin typeface="Verdana" panose="020B0604030504040204" pitchFamily="34" charset="0"/>
                <a:ea typeface="Verdana" panose="020B0604030504040204" pitchFamily="34" charset="0"/>
                <a:cs typeface="Verdana" panose="020B0604030504040204" pitchFamily="34" charset="0"/>
              </a:rPr>
              <a:t>The Caribbean before Spanish Conquest</a:t>
            </a:r>
          </a:p>
        </p:txBody>
      </p:sp>
      <p:pic>
        <p:nvPicPr>
          <p:cNvPr id="7171" name="Picture 4" descr="taino_regions">
            <a:extLst>
              <a:ext uri="{FF2B5EF4-FFF2-40B4-BE49-F238E27FC236}">
                <a16:creationId xmlns:a16="http://schemas.microsoft.com/office/drawing/2014/main" id="{F22E03D3-4608-418E-A171-DC78C78D2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1524000"/>
            <a:ext cx="67056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829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0E29E3E9-EF12-4B25-BE1F-0739532ADE21}"/>
              </a:ext>
            </a:extLst>
          </p:cNvPr>
          <p:cNvSpPr>
            <a:spLocks noGrp="1"/>
          </p:cNvSpPr>
          <p:nvPr>
            <p:ph type="title"/>
          </p:nvPr>
        </p:nvSpPr>
        <p:spPr>
          <a:xfrm>
            <a:off x="76200" y="6248400"/>
            <a:ext cx="12115800" cy="609600"/>
          </a:xfrm>
        </p:spPr>
        <p:txBody>
          <a:bodyPr/>
          <a:lstStyle/>
          <a:p>
            <a:r>
              <a:rPr lang="en-US" altLang="en-US" sz="1600"/>
              <a:t>Reconstruction of a Taíno village, Cuba. Significant populations in </a:t>
            </a:r>
            <a:r>
              <a:rPr lang="es-ES" altLang="en-US" sz="1600"/>
              <a:t>Cuba, Dominican Republic, Puerto Rico, Jamaica, and Haiti</a:t>
            </a:r>
            <a:endParaRPr lang="en-US" altLang="en-US" sz="1600"/>
          </a:p>
        </p:txBody>
      </p:sp>
      <p:pic>
        <p:nvPicPr>
          <p:cNvPr id="8195" name="Picture 2">
            <a:extLst>
              <a:ext uri="{FF2B5EF4-FFF2-40B4-BE49-F238E27FC236}">
                <a16:creationId xmlns:a16="http://schemas.microsoft.com/office/drawing/2014/main" id="{46E75E02-8F24-4DFF-A24C-5E46B7DECE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7788"/>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848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8243B81-55A6-46ED-A133-1E10FE1FA5E9}"/>
              </a:ext>
            </a:extLst>
          </p:cNvPr>
          <p:cNvSpPr>
            <a:spLocks noGrp="1" noChangeArrowheads="1"/>
          </p:cNvSpPr>
          <p:nvPr>
            <p:ph type="title"/>
          </p:nvPr>
        </p:nvSpPr>
        <p:spPr>
          <a:xfrm>
            <a:off x="228600" y="152400"/>
            <a:ext cx="11734800" cy="2133600"/>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(left) Taíno Zemi, Dominican Republic, cotton, shell, and human skull, 22” inches high, C.1200 to 1500, Anthropological museum, Turin, Italy</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Large stone Taíno Zemi created between 800 and 1500, Walters Art Museum, Baltimore.</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Taíno art centered on objects associated with the veneration of zemis-revered deities, ancestors, or landscape spirits. The objects were believed to be inhabited by powerful spirits. Large stone heads are thought to represent the lord of the Land of the Dead. Zemis were kept in the home or in sanctuaries where they were honored with food and gifts.</a:t>
            </a:r>
          </a:p>
        </p:txBody>
      </p:sp>
      <p:pic>
        <p:nvPicPr>
          <p:cNvPr id="9219" name="Picture 4" descr="Taino_Ancestor_Zemi">
            <a:extLst>
              <a:ext uri="{FF2B5EF4-FFF2-40B4-BE49-F238E27FC236}">
                <a16:creationId xmlns:a16="http://schemas.microsoft.com/office/drawing/2014/main" id="{513AB39A-4C9F-42D5-8BC7-8F782278A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90800"/>
            <a:ext cx="2603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a:extLst>
              <a:ext uri="{FF2B5EF4-FFF2-40B4-BE49-F238E27FC236}">
                <a16:creationId xmlns:a16="http://schemas.microsoft.com/office/drawing/2014/main" id="{724F11D5-9728-4AB2-B7D8-678339F8E4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178050"/>
            <a:ext cx="38100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a:extLst>
              <a:ext uri="{FF2B5EF4-FFF2-40B4-BE49-F238E27FC236}">
                <a16:creationId xmlns:a16="http://schemas.microsoft.com/office/drawing/2014/main" id="{37A29802-9DE9-4FBD-8566-5F651CDF3DD5}"/>
              </a:ext>
            </a:extLst>
          </p:cNvPr>
          <p:cNvPicPr>
            <a:picLocks noChangeAspect="1"/>
          </p:cNvPicPr>
          <p:nvPr/>
        </p:nvPicPr>
        <p:blipFill>
          <a:blip r:embed="rId4">
            <a:extLst>
              <a:ext uri="{28A0092B-C50C-407E-A947-70E740481C1C}">
                <a14:useLocalDpi xmlns:a14="http://schemas.microsoft.com/office/drawing/2010/main" val="0"/>
              </a:ext>
            </a:extLst>
          </a:blip>
          <a:srcRect b="11765"/>
          <a:stretch>
            <a:fillRect/>
          </a:stretch>
        </p:blipFill>
        <p:spPr bwMode="auto">
          <a:xfrm>
            <a:off x="3136900" y="3581400"/>
            <a:ext cx="4286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308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C46914B-772A-41C2-AA49-1D227970B4EF}"/>
              </a:ext>
            </a:extLst>
          </p:cNvPr>
          <p:cNvSpPr>
            <a:spLocks noGrp="1" noChangeArrowheads="1"/>
          </p:cNvSpPr>
          <p:nvPr>
            <p:ph type="title"/>
          </p:nvPr>
        </p:nvSpPr>
        <p:spPr>
          <a:xfrm>
            <a:off x="1981200" y="274638"/>
            <a:ext cx="8229600" cy="9445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Taíno</a:t>
            </a:r>
            <a:r>
              <a:rPr lang="en-US" altLang="en-US" sz="1600">
                <a:latin typeface="Verdana" panose="020B0604030504040204" pitchFamily="34" charset="0"/>
                <a:ea typeface="Verdana" panose="020B0604030504040204" pitchFamily="34" charset="0"/>
                <a:cs typeface="Verdana" panose="020B0604030504040204" pitchFamily="34" charset="0"/>
              </a:rPr>
              <a:t> Duho, Dominican Republic, wood and manatee bone, 45 x 62 in, Museum of Dominican Man, Santo Domingo; (right) detail of duho carving</a:t>
            </a:r>
          </a:p>
        </p:txBody>
      </p:sp>
      <p:pic>
        <p:nvPicPr>
          <p:cNvPr id="10243" name="Picture 4" descr="Taino_duho2">
            <a:extLst>
              <a:ext uri="{FF2B5EF4-FFF2-40B4-BE49-F238E27FC236}">
                <a16:creationId xmlns:a16="http://schemas.microsoft.com/office/drawing/2014/main" id="{CA5FB8E8-6A70-4209-8FD1-703A747BF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38481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Taino_duho2_detail">
            <a:extLst>
              <a:ext uri="{FF2B5EF4-FFF2-40B4-BE49-F238E27FC236}">
                <a16:creationId xmlns:a16="http://schemas.microsoft.com/office/drawing/2014/main" id="{CB332D93-0AD7-42A4-A716-B882827CA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238" y="1828800"/>
            <a:ext cx="25955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738007"/>
      </p:ext>
    </p:extLst>
  </p:cSld>
  <p:clrMapOvr>
    <a:masterClrMapping/>
  </p:clrMapOvr>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440</Words>
  <Application>Microsoft Office PowerPoint</Application>
  <PresentationFormat>Widescreen</PresentationFormat>
  <Paragraphs>18</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Verdana</vt:lpstr>
      <vt:lpstr>Default Design</vt:lpstr>
      <vt:lpstr> Worlds Collide</vt:lpstr>
      <vt:lpstr>PowerPoint Presentation</vt:lpstr>
      <vt:lpstr>“Unthinking Eurocentrism” (left) Joaquin Torres-Garcia (Uruguay, 1874-1949) Map of South America, 1943  (right) André Breton (French Surrealist poet, 1896-1966) Surrealist Map of the World, 1929 </vt:lpstr>
      <vt:lpstr>PowerPoint Presentation</vt:lpstr>
      <vt:lpstr>Voyages of Christopher Columbus, 1492, 1493, 1502</vt:lpstr>
      <vt:lpstr>The Taíno:  The Caribbean before Spanish Conquest</vt:lpstr>
      <vt:lpstr>Reconstruction of a Taíno village, Cuba. Significant populations in Cuba, Dominican Republic, Puerto Rico, Jamaica, and Haiti</vt:lpstr>
      <vt:lpstr>(left) Taíno Zemi, Dominican Republic, cotton, shell, and human skull, 22” inches high, C.1200 to 1500, Anthropological museum, Turin, Italy  (right) Large stone Taíno Zemi created between 800 and 1500, Walters Art Museum, Baltimore.  Taíno art centered on objects associated with the veneration of zemis-revered deities, ancestors, or landscape spirits. The objects were believed to be inhabited by powerful spirits. Large stone heads are thought to represent the lord of the Land of the Dead. Zemis were kept in the home or in sanctuaries where they were honored with food and gifts.</vt:lpstr>
      <vt:lpstr>Taíno Duho, Dominican Republic, wood and manatee bone, 45 x 62 in, Museum of Dominican Man, Santo Domingo; (right) detail of duho carving</vt:lpstr>
      <vt:lpstr>Taíno (left &amp; center) Zemi, clay &amp; stone; (right) stone belt or yoke, C.E.1200 to 1500 </vt:lpstr>
      <vt:lpstr>Taíno reliquaries, hollow earthenware, C.E.1200 to 1500 </vt:lpstr>
      <vt:lpstr>Taíno, ritual objects: monkey-effigy ax, stone (left) and rattle, incised clay (right), C.E.1200 to 1500 </vt:lpstr>
      <vt:lpstr>Latin America was the main destination of the millions of people enslaved and taken out of Africa between 1500 and 1850. The U.S. received about 523,000 forced and enslaved immigrants. Cuba alone got more than the US.  Spanish America absorbed around 1.5 million and Brazil at least 3.5 million. Their descendants form about half of the population in the Caribbean and Brazil – the two historic centers of sugar production.</vt:lpstr>
      <vt:lpstr>Taíno, Zemi, (left: front view), Dominican Republic, c.1510-1515 CE, wood, cotton, shell, and glass, 32” H, National Ethnographic Museum, Rome. Combines Taíno, European, and African materials, a syncretic spiritual object made for a high-ranking cacique. It is among the earliest known post-contact works made by a native artist to be sent to Europe and one of very few surviving Taíno beaded objects.</vt:lpstr>
      <vt:lpstr>El Escorial, palace-monastery of Philip II of Spain, mid-16th Century, this vast complex was the center of the Counter-Reformation in Europe funded by the enormous wealth drawn from Latin America.  The Reformation began in 1517.</vt:lpstr>
      <vt:lpstr>El Escorial, designed by Juan Bautista de Toledo, Spanish architect and sculptor who had studied under Michelangelo in Rome.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Worlds Collide</dc:title>
  <dc:creator>O'Brien, Elaine</dc:creator>
  <cp:lastModifiedBy>O'Brien, Elaine</cp:lastModifiedBy>
  <cp:revision>1</cp:revision>
  <dcterms:created xsi:type="dcterms:W3CDTF">2018-03-06T17:49:15Z</dcterms:created>
  <dcterms:modified xsi:type="dcterms:W3CDTF">2018-03-06T17:49:52Z</dcterms:modified>
</cp:coreProperties>
</file>